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7"/>
  </p:notesMasterIdLst>
  <p:handoutMasterIdLst>
    <p:handoutMasterId r:id="rId38"/>
  </p:handoutMasterIdLst>
  <p:sldIdLst>
    <p:sldId id="256" r:id="rId6"/>
    <p:sldId id="306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7" r:id="rId16"/>
    <p:sldId id="390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37" r:id="rId32"/>
    <p:sldId id="431" r:id="rId33"/>
    <p:sldId id="432" r:id="rId34"/>
    <p:sldId id="433" r:id="rId35"/>
    <p:sldId id="4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247C1-56FB-4D6D-9421-7F1F7C18899F}" v="289" dt="2022-01-11T08:02:41.465"/>
    <p1510:client id="{77852619-6DD3-47B5-A90C-D40B3164E5FF}" v="5" dt="2022-01-12T15:39:16.821"/>
    <p1510:client id="{7A66F19C-EA52-4B9A-96F2-5022722C9054}" v="9" dt="2022-02-13T16:41:19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nt Samarth" userId="S::siddhantsamarth15@iitkgp.ac.in::3cc1beee-d929-4138-a272-322a8d48469b" providerId="AD" clId="Web-{77852619-6DD3-47B5-A90C-D40B3164E5FF}"/>
    <pc:docChg chg="modSld">
      <pc:chgData name="Siddhant Samarth" userId="S::siddhantsamarth15@iitkgp.ac.in::3cc1beee-d929-4138-a272-322a8d48469b" providerId="AD" clId="Web-{77852619-6DD3-47B5-A90C-D40B3164E5FF}" dt="2022-01-12T15:39:16.821" v="4" actId="14100"/>
      <pc:docMkLst>
        <pc:docMk/>
      </pc:docMkLst>
      <pc:sldChg chg="modSp">
        <pc:chgData name="Siddhant Samarth" userId="S::siddhantsamarth15@iitkgp.ac.in::3cc1beee-d929-4138-a272-322a8d48469b" providerId="AD" clId="Web-{77852619-6DD3-47B5-A90C-D40B3164E5FF}" dt="2022-01-12T15:39:16.821" v="4" actId="14100"/>
        <pc:sldMkLst>
          <pc:docMk/>
          <pc:sldMk cId="3462919339" sldId="390"/>
        </pc:sldMkLst>
        <pc:picChg chg="mod">
          <ac:chgData name="Siddhant Samarth" userId="S::siddhantsamarth15@iitkgp.ac.in::3cc1beee-d929-4138-a272-322a8d48469b" providerId="AD" clId="Web-{77852619-6DD3-47B5-A90C-D40B3164E5FF}" dt="2022-01-12T15:39:16.821" v="4" actId="14100"/>
          <ac:picMkLst>
            <pc:docMk/>
            <pc:sldMk cId="3462919339" sldId="390"/>
            <ac:picMk id="4" creationId="{00000000-0000-0000-0000-000000000000}"/>
          </ac:picMkLst>
        </pc:picChg>
      </pc:sldChg>
      <pc:sldChg chg="modSp">
        <pc:chgData name="Siddhant Samarth" userId="S::siddhantsamarth15@iitkgp.ac.in::3cc1beee-d929-4138-a272-322a8d48469b" providerId="AD" clId="Web-{77852619-6DD3-47B5-A90C-D40B3164E5FF}" dt="2022-01-12T15:38:36.086" v="3" actId="1076"/>
        <pc:sldMkLst>
          <pc:docMk/>
          <pc:sldMk cId="501510961" sldId="393"/>
        </pc:sldMkLst>
        <pc:spChg chg="mod">
          <ac:chgData name="Siddhant Samarth" userId="S::siddhantsamarth15@iitkgp.ac.in::3cc1beee-d929-4138-a272-322a8d48469b" providerId="AD" clId="Web-{77852619-6DD3-47B5-A90C-D40B3164E5FF}" dt="2022-01-12T15:38:24.914" v="1" actId="14100"/>
          <ac:spMkLst>
            <pc:docMk/>
            <pc:sldMk cId="501510961" sldId="393"/>
            <ac:spMk id="51204" creationId="{00000000-0000-0000-0000-000000000000}"/>
          </ac:spMkLst>
        </pc:spChg>
        <pc:spChg chg="mod">
          <ac:chgData name="Siddhant Samarth" userId="S::siddhantsamarth15@iitkgp.ac.in::3cc1beee-d929-4138-a272-322a8d48469b" providerId="AD" clId="Web-{77852619-6DD3-47B5-A90C-D40B3164E5FF}" dt="2022-01-12T15:38:36.086" v="3" actId="1076"/>
          <ac:spMkLst>
            <pc:docMk/>
            <pc:sldMk cId="501510961" sldId="393"/>
            <ac:spMk id="51207" creationId="{00000000-0000-0000-0000-000000000000}"/>
          </ac:spMkLst>
        </pc:spChg>
      </pc:sldChg>
    </pc:docChg>
  </pc:docChgLst>
  <pc:docChgLst>
    <pc:chgData name="Tanay Raghavendra" userId="S::tanay1688@iitkgp.ac.in::d4b12004-ef96-4218-b40c-e2f491f8c9ed" providerId="AD" clId="Web-{7A66F19C-EA52-4B9A-96F2-5022722C9054}"/>
    <pc:docChg chg="addSld delSld">
      <pc:chgData name="Tanay Raghavendra" userId="S::tanay1688@iitkgp.ac.in::d4b12004-ef96-4218-b40c-e2f491f8c9ed" providerId="AD" clId="Web-{7A66F19C-EA52-4B9A-96F2-5022722C9054}" dt="2022-02-13T16:41:18.025" v="3"/>
      <pc:docMkLst>
        <pc:docMk/>
      </pc:docMkLst>
      <pc:sldChg chg="add del">
        <pc:chgData name="Tanay Raghavendra" userId="S::tanay1688@iitkgp.ac.in::d4b12004-ef96-4218-b40c-e2f491f8c9ed" providerId="AD" clId="Web-{7A66F19C-EA52-4B9A-96F2-5022722C9054}" dt="2022-02-13T16:41:15.540" v="2"/>
        <pc:sldMkLst>
          <pc:docMk/>
          <pc:sldMk cId="1543283574" sldId="402"/>
        </pc:sldMkLst>
      </pc:sldChg>
      <pc:sldChg chg="add del">
        <pc:chgData name="Tanay Raghavendra" userId="S::tanay1688@iitkgp.ac.in::d4b12004-ef96-4218-b40c-e2f491f8c9ed" providerId="AD" clId="Web-{7A66F19C-EA52-4B9A-96F2-5022722C9054}" dt="2022-02-13T16:41:18.025" v="3"/>
        <pc:sldMkLst>
          <pc:docMk/>
          <pc:sldMk cId="758555125" sldId="404"/>
        </pc:sldMkLst>
      </pc:sldChg>
    </pc:docChg>
  </pc:docChgLst>
  <pc:docChgLst>
    <pc:chgData name="Shivam Verma" userId="S::shiva22.16.786@iitkgp.ac.in::2a0708a4-df46-4c10-be86-9bd2dac40a00" providerId="AD" clId="Web-{71D247C1-56FB-4D6D-9421-7F1F7C18899F}"/>
    <pc:docChg chg="modSld">
      <pc:chgData name="Shivam Verma" userId="S::shiva22.16.786@iitkgp.ac.in::2a0708a4-df46-4c10-be86-9bd2dac40a00" providerId="AD" clId="Web-{71D247C1-56FB-4D6D-9421-7F1F7C18899F}" dt="2022-01-11T08:02:41.465" v="197"/>
      <pc:docMkLst>
        <pc:docMk/>
      </pc:docMkLst>
      <pc:sldChg chg="addSp delSp modSp">
        <pc:chgData name="Shivam Verma" userId="S::shiva22.16.786@iitkgp.ac.in::2a0708a4-df46-4c10-be86-9bd2dac40a00" providerId="AD" clId="Web-{71D247C1-56FB-4D6D-9421-7F1F7C18899F}" dt="2022-01-11T08:02:41.465" v="197"/>
        <pc:sldMkLst>
          <pc:docMk/>
          <pc:sldMk cId="208084291" sldId="434"/>
        </pc:sldMkLst>
        <pc:spChg chg="add del mod">
          <ac:chgData name="Shivam Verma" userId="S::shiva22.16.786@iitkgp.ac.in::2a0708a4-df46-4c10-be86-9bd2dac40a00" providerId="AD" clId="Web-{71D247C1-56FB-4D6D-9421-7F1F7C18899F}" dt="2022-01-11T08:02:41.465" v="197"/>
          <ac:spMkLst>
            <pc:docMk/>
            <pc:sldMk cId="208084291" sldId="434"/>
            <ac:spMk id="20" creationId="{EA673F69-6460-412C-AB62-EE210AFFFB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C6D8E-2BF0-4BFF-80F6-162900C91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4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C6D8E-2BF0-4BFF-80F6-162900C91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553967" y="1600200"/>
            <a:ext cx="4409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228760" y="1600200"/>
            <a:ext cx="4409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156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64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92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9387"/>
            <a:ext cx="10972800" cy="5412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0"/>
            <a:ext cx="10972800" cy="5181600"/>
          </a:xfrm>
        </p:spPr>
        <p:txBody>
          <a:bodyPr/>
          <a:lstStyle>
            <a:lvl2pPr>
              <a:defRPr b="1"/>
            </a:lvl2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94"/>
            <a:ext cx="3860800" cy="32918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2/13/2022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3" y="18294"/>
            <a:ext cx="5486401" cy="32918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8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/>
              <a:t>Jiaul Paik, IIT </a:t>
            </a:r>
            <a:r>
              <a:rPr lang="en-IN" err="1"/>
              <a:t>Kharagpur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519061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5" y="1122363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4"/>
                </a:solidFill>
                <a:latin typeface="Century Schoolbook" panose="02040604050505020304" pitchFamily="18" charset="0"/>
              </a:rPr>
              <a:t>Big Data Processing</a:t>
            </a:r>
            <a:endParaRPr lang="en-IN" sz="480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564" y="35004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IN" sz="4400">
                <a:latin typeface="Century Schoolbook" panose="02040604050505020304" pitchFamily="18" charset="0"/>
              </a:rPr>
              <a:t>Jiaul Paik</a:t>
            </a:r>
          </a:p>
          <a:p>
            <a:r>
              <a:rPr lang="en-IN" sz="3000">
                <a:latin typeface="Century Schoolbook" panose="02040604050505020304" pitchFamily="18" charset="0"/>
              </a:rPr>
              <a:t>IIT </a:t>
            </a:r>
            <a:r>
              <a:rPr lang="en-IN" sz="3000" err="1">
                <a:latin typeface="Century Schoolbook" panose="02040604050505020304" pitchFamily="18" charset="0"/>
              </a:rPr>
              <a:t>Kharagpur</a:t>
            </a:r>
            <a:endParaRPr lang="en-IN" sz="3000">
              <a:latin typeface="Century Schoolbook" panose="02040604050505020304" pitchFamily="18" charset="0"/>
            </a:endParaRPr>
          </a:p>
          <a:p>
            <a:r>
              <a:rPr lang="en-IN" sz="3200">
                <a:latin typeface="Century Schoolbook" panose="02040604050505020304" pitchFamily="18" charset="0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69" y="250825"/>
            <a:ext cx="10515600" cy="437427"/>
          </a:xfrm>
        </p:spPr>
        <p:txBody>
          <a:bodyPr>
            <a:normAutofit fontScale="90000"/>
          </a:bodyPr>
          <a:lstStyle/>
          <a:p>
            <a:r>
              <a:rPr lang="en-US"/>
              <a:t>Anatomy of a Datacenter</a:t>
            </a:r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60581" y="6436448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100601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Parallelization</a:t>
            </a:r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8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402331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0"/>
            <a:ext cx="10141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1564" y="6176819"/>
            <a:ext cx="30549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346291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44586"/>
            <a:ext cx="9875520" cy="541214"/>
          </a:xfrm>
        </p:spPr>
        <p:txBody>
          <a:bodyPr/>
          <a:lstStyle/>
          <a:p>
            <a:r>
              <a:rPr lang="en-US" sz="3200"/>
              <a:t>Classical Data Processing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625600" y="3076903"/>
            <a:ext cx="1623147" cy="8382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625600" y="4114800"/>
            <a:ext cx="16256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625600" y="2314903"/>
            <a:ext cx="1623147" cy="609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CPU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2400" y="137160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Arial"/>
              </a:rPr>
              <a:t>Standalone Computer</a:t>
            </a:r>
          </a:p>
          <a:p>
            <a:endParaRPr lang="en-US" sz="2400" b="1">
              <a:solidFill>
                <a:srgbClr val="FFFFFF"/>
              </a:solidFill>
              <a:latin typeface="Arial"/>
            </a:endParaRPr>
          </a:p>
          <a:p>
            <a:pPr marL="678400" lvl="1" indent="-342900"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  <a:latin typeface="Arial"/>
              </a:rPr>
              <a:t>Data fits into memory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Load data from disk into memory and then process from memory</a:t>
            </a:r>
          </a:p>
          <a:p>
            <a:pPr marL="956751" lvl="2" indent="-285750">
              <a:buFont typeface="Arial" pitchFamily="34" charset="0"/>
              <a:buChar char="•"/>
            </a:pPr>
            <a:endParaRPr lang="en-US" sz="2400">
              <a:solidFill>
                <a:srgbClr val="FFFFFF"/>
              </a:solidFill>
              <a:latin typeface="Arial"/>
            </a:endParaRPr>
          </a:p>
          <a:p>
            <a:pPr marL="678400" lvl="1" indent="-342900"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  <a:latin typeface="Arial"/>
              </a:rPr>
              <a:t>Data does not fit into memory 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Load part of the data from disk into memory 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Process the data </a:t>
            </a:r>
          </a:p>
        </p:txBody>
      </p:sp>
    </p:spTree>
    <p:extLst>
      <p:ext uri="{BB962C8B-B14F-4D97-AF65-F5344CB8AC3E}">
        <p14:creationId xmlns:p14="http://schemas.microsoft.com/office/powerpoint/2010/main" val="5015109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3200"/>
            <a:ext cx="9875520" cy="541214"/>
          </a:xfrm>
        </p:spPr>
        <p:txBody>
          <a:bodyPr/>
          <a:lstStyle/>
          <a:p>
            <a:pPr algn="ctr"/>
            <a:r>
              <a:rPr lang="en-US" sz="3200"/>
              <a:t>Limitation of classical data processing framework</a:t>
            </a:r>
          </a:p>
        </p:txBody>
      </p:sp>
    </p:spTree>
    <p:extLst>
      <p:ext uri="{BB962C8B-B14F-4D97-AF65-F5344CB8AC3E}">
        <p14:creationId xmlns:p14="http://schemas.microsoft.com/office/powerpoint/2010/main" val="32994845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9875520" cy="5181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10 Billion web pages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Average size of webpage: 20 KB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Total 200 TB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Disk read bandwidth = 50 MB / sec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Only reading time: 4 million second = </a:t>
            </a:r>
            <a:r>
              <a:rPr lang="en-US" sz="2800">
                <a:solidFill>
                  <a:srgbClr val="00B0F0"/>
                </a:solidFill>
              </a:rPr>
              <a:t>46+ days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solidFill>
                <a:srgbClr val="00B0F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Longer, if you want to do useful analytics with the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9875520" cy="541214"/>
          </a:xfrm>
        </p:spPr>
        <p:txBody>
          <a:bodyPr/>
          <a:lstStyle/>
          <a:p>
            <a:r>
              <a:rPr lang="en-US" sz="3200"/>
              <a:t>A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3584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4588"/>
            <a:ext cx="9875520" cy="541213"/>
          </a:xfrm>
        </p:spPr>
        <p:txBody>
          <a:bodyPr>
            <a:noAutofit/>
          </a:bodyPr>
          <a:lstStyle/>
          <a:p>
            <a:r>
              <a:rPr lang="en-US" sz="3200"/>
              <a:t>Standard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762000"/>
            <a:ext cx="10444480" cy="5638800"/>
          </a:xfrm>
        </p:spPr>
        <p:txBody>
          <a:bodyPr>
            <a:normAutofit/>
          </a:bodyPr>
          <a:lstStyle/>
          <a:p>
            <a:r>
              <a:rPr lang="en-US" sz="2400"/>
              <a:t>Use multiple interconnected machine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9440" y="1524000"/>
            <a:ext cx="585216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rgbClr val="000000"/>
                </a:solidFill>
                <a:latin typeface="Arial"/>
              </a:rPr>
              <a:t>                                     BIG 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6992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060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25627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16480" y="2133600"/>
            <a:ext cx="284480" cy="597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60800" y="2133600"/>
            <a:ext cx="284481" cy="608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27040" y="2133602"/>
            <a:ext cx="170268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52642" y="2133602"/>
            <a:ext cx="203201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16480" y="3548094"/>
            <a:ext cx="2357120" cy="478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60801" y="3558604"/>
            <a:ext cx="812801" cy="468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673600" y="3566488"/>
            <a:ext cx="1023708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673602" y="3566488"/>
            <a:ext cx="2682241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63040" y="5867401"/>
            <a:ext cx="787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Arial"/>
              </a:rPr>
              <a:t>Distributed Data processing in Cluster of Computers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0216" y="1692203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 1. Split data into small chunks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0" y="228078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2. Send different chunks to </a:t>
            </a:r>
          </a:p>
          <a:p>
            <a:r>
              <a:rPr lang="en-US" b="1">
                <a:solidFill>
                  <a:srgbClr val="FFFFFF"/>
                </a:solidFill>
                <a:latin typeface="Arial"/>
              </a:rPr>
              <a:t>different machines and process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24801" y="365760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3. Collect the results from </a:t>
            </a:r>
          </a:p>
          <a:p>
            <a:r>
              <a:rPr lang="en-US" b="1">
                <a:solidFill>
                  <a:srgbClr val="FFFFFF"/>
                </a:solidFill>
                <a:latin typeface="Arial"/>
              </a:rPr>
              <a:t>different machines</a:t>
            </a:r>
          </a:p>
        </p:txBody>
      </p:sp>
      <p:pic>
        <p:nvPicPr>
          <p:cNvPr id="1026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2731401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12" y="2748006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54" y="2780450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26" y="2746205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13" y="4109156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6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2895600"/>
            <a:ext cx="7782560" cy="541214"/>
          </a:xfrm>
        </p:spPr>
        <p:txBody>
          <a:bodyPr>
            <a:noAutofit/>
          </a:bodyPr>
          <a:lstStyle/>
          <a:p>
            <a:r>
              <a:rPr lang="en-US" sz="3200"/>
              <a:t>How to Organize Cluster of Computers?</a:t>
            </a:r>
          </a:p>
        </p:txBody>
      </p:sp>
    </p:spTree>
    <p:extLst>
      <p:ext uri="{BB962C8B-B14F-4D97-AF65-F5344CB8AC3E}">
        <p14:creationId xmlns:p14="http://schemas.microsoft.com/office/powerpoint/2010/main" val="10347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9672320" cy="541214"/>
          </a:xfrm>
        </p:spPr>
        <p:txBody>
          <a:bodyPr/>
          <a:lstStyle/>
          <a:p>
            <a:r>
              <a:rPr lang="en-US" sz="3200"/>
              <a:t>Cluster Architecture: Rack Servers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1521911" y="3134170"/>
            <a:ext cx="4145280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21120" y="3134170"/>
            <a:ext cx="4064000" cy="1818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3520" y="2362200"/>
            <a:ext cx="113792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4279" y="2362200"/>
            <a:ext cx="10566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706880" y="3429000"/>
            <a:ext cx="105664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4206240" y="3429000"/>
            <a:ext cx="1248258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83680" y="3429000"/>
            <a:ext cx="118872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18017" y="3426863"/>
            <a:ext cx="1168984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cxnSp>
        <p:nvCxnSpPr>
          <p:cNvPr id="15" name="Straight Connector 14"/>
          <p:cNvCxnSpPr>
            <a:stCxn id="6" idx="2"/>
          </p:cNvCxnSpPr>
          <p:nvPr/>
        </p:nvCxnSpPr>
        <p:spPr>
          <a:xfrm flipH="1">
            <a:off x="2032000" y="2590802"/>
            <a:ext cx="130048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32480" y="2590802"/>
            <a:ext cx="154432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2"/>
          </p:cNvCxnSpPr>
          <p:nvPr/>
        </p:nvCxnSpPr>
        <p:spPr>
          <a:xfrm flipH="1">
            <a:off x="6949441" y="2590802"/>
            <a:ext cx="1423159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72600" y="2590802"/>
            <a:ext cx="1421641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76800" y="1371600"/>
            <a:ext cx="154432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332480" y="1524000"/>
            <a:ext cx="154432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7" idx="0"/>
          </p:cNvCxnSpPr>
          <p:nvPr/>
        </p:nvCxnSpPr>
        <p:spPr>
          <a:xfrm>
            <a:off x="6421121" y="1524000"/>
            <a:ext cx="1951479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5826" y="51060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Rack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5206" y="51060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Rack 2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502401" y="1371600"/>
            <a:ext cx="1423159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15204" y="106680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Backbone switch</a:t>
            </a:r>
          </a:p>
          <a:p>
            <a:r>
              <a:rPr lang="en-US">
                <a:solidFill>
                  <a:srgbClr val="FFFFFF"/>
                </a:solidFill>
                <a:latin typeface="Arial"/>
              </a:rPr>
              <a:t>(typically 2-10 </a:t>
            </a:r>
            <a:r>
              <a:rPr lang="en-US" err="1">
                <a:solidFill>
                  <a:srgbClr val="FFFFFF"/>
                </a:solidFill>
                <a:latin typeface="Arial"/>
              </a:rPr>
              <a:t>gbps</a:t>
            </a:r>
            <a:r>
              <a:rPr lang="en-US">
                <a:solidFill>
                  <a:srgbClr val="FFFFFF"/>
                </a:solidFill>
                <a:latin typeface="Arial"/>
              </a:rPr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007217" y="2476500"/>
            <a:ext cx="421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25000" y="2057400"/>
            <a:ext cx="168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1 </a:t>
            </a:r>
            <a:r>
              <a:rPr lang="en-US" err="1">
                <a:solidFill>
                  <a:srgbClr val="FFFFFF"/>
                </a:solidFill>
                <a:latin typeface="Arial"/>
              </a:rPr>
              <a:t>gbps</a:t>
            </a:r>
            <a:r>
              <a:rPr lang="en-US">
                <a:solidFill>
                  <a:srgbClr val="FFFFFF"/>
                </a:solidFill>
                <a:latin typeface="Arial"/>
              </a:rPr>
              <a:t> between any pair of nodes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52384" y="5774410"/>
            <a:ext cx="933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Arial"/>
              </a:rPr>
              <a:t>Each rack typically contains 16-64 commodity computers (nodes)</a:t>
            </a:r>
          </a:p>
        </p:txBody>
      </p:sp>
    </p:spTree>
    <p:extLst>
      <p:ext uri="{BB962C8B-B14F-4D97-AF65-F5344CB8AC3E}">
        <p14:creationId xmlns:p14="http://schemas.microsoft.com/office/powerpoint/2010/main" val="39095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133600"/>
            <a:ext cx="10363200" cy="1227014"/>
          </a:xfrm>
        </p:spPr>
        <p:txBody>
          <a:bodyPr/>
          <a:lstStyle/>
          <a:p>
            <a:pPr algn="ctr"/>
            <a:r>
              <a:rPr lang="en-US" sz="3200"/>
              <a:t>Main challenges in 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241934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6400" y="185622"/>
            <a:ext cx="11942290" cy="79281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>
                <a:solidFill>
                  <a:schemeClr val="accent5">
                    <a:lumMod val="50000"/>
                  </a:schemeClr>
                </a:solidFill>
              </a:rPr>
              <a:t>Divide and Conquer</a:t>
            </a:r>
            <a:endParaRPr lang="en-US" sz="360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81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71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5028407" y="2439195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9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3810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24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400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71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724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400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5029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6704807" y="3656807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3277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81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5029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609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3810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124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4876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6553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672388" y="1752600"/>
            <a:ext cx="15039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620000" y="5176838"/>
            <a:ext cx="16257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7938294" y="2704307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7939089" y="4760914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70804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Challenge #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1295400"/>
            <a:ext cx="9875520" cy="3429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Node failures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Single server lifetime: 1000 days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1000 servers in a cluster =&gt; 1 failure/day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1M servers in clusters =&gt; 1000 failures/day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Consequences of Node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32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Data loss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/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Node failure in the middle of long and expensive computation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Need to restart the computation from scratch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Challenge #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Network bottleneck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Computers in a cluster exchange data through network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Moving 10TB of data through 1 </a:t>
            </a:r>
            <a:r>
              <a:rPr lang="en-US" err="1"/>
              <a:t>gbps</a:t>
            </a:r>
            <a:r>
              <a:rPr lang="en-US"/>
              <a:t> network bandwidth takes 1 day</a:t>
            </a:r>
          </a:p>
          <a:p>
            <a:pPr lvl="1"/>
            <a:endParaRPr lang="en-US"/>
          </a:p>
          <a:p>
            <a:pPr marL="219651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0786"/>
            <a:ext cx="9875520" cy="541214"/>
          </a:xfrm>
        </p:spPr>
        <p:txBody>
          <a:bodyPr/>
          <a:lstStyle/>
          <a:p>
            <a:r>
              <a:rPr lang="en-US" sz="3200"/>
              <a:t>Challenge #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Distributed Programming is hard!!!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Why?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1019751" lvl="2" indent="-342900">
              <a:buFont typeface="+mj-lt"/>
              <a:buAutoNum type="arabicPeriod"/>
            </a:pPr>
            <a:r>
              <a:rPr lang="en-US"/>
              <a:t>Data distribution across machines is non-trivial</a:t>
            </a:r>
          </a:p>
          <a:p>
            <a:pPr lvl="3"/>
            <a:r>
              <a:rPr lang="en-US" sz="2400" b="0"/>
              <a:t>(It is desirable that machines have roughly the same load)</a:t>
            </a:r>
          </a:p>
          <a:p>
            <a:pPr lvl="3"/>
            <a:endParaRPr lang="en-US" sz="2400"/>
          </a:p>
          <a:p>
            <a:pPr marL="1019751" lvl="2" indent="-342900">
              <a:buFont typeface="+mj-lt"/>
              <a:buAutoNum type="arabicPeriod"/>
            </a:pPr>
            <a:r>
              <a:rPr lang="en-US"/>
              <a:t>Avoiding </a:t>
            </a:r>
            <a:r>
              <a:rPr lang="en-US" b="1">
                <a:solidFill>
                  <a:srgbClr val="00B0F0"/>
                </a:solidFill>
              </a:rPr>
              <a:t>race conditions</a:t>
            </a:r>
          </a:p>
        </p:txBody>
      </p:sp>
    </p:spTree>
    <p:extLst>
      <p:ext uri="{BB962C8B-B14F-4D97-AF65-F5344CB8AC3E}">
        <p14:creationId xmlns:p14="http://schemas.microsoft.com/office/powerpoint/2010/main" val="16694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71600"/>
            <a:ext cx="8915400" cy="4038600"/>
          </a:xfrm>
        </p:spPr>
        <p:txBody>
          <a:bodyPr/>
          <a:lstStyle/>
          <a:p>
            <a:pPr marL="38100" indent="0">
              <a:buNone/>
            </a:pPr>
            <a:r>
              <a:rPr lang="en-US" dirty="0">
                <a:solidFill>
                  <a:schemeClr val="bg1"/>
                </a:solidFill>
              </a:rPr>
              <a:t> Map-Reduce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A simple programming model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Uses cluster of low-cost computers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bg1"/>
                </a:solidFill>
              </a:rPr>
              <a:t>Remarkably Scalable for Batch Processing tasks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1080" y="228600"/>
            <a:ext cx="7208520" cy="541214"/>
          </a:xfrm>
        </p:spPr>
        <p:txBody>
          <a:bodyPr/>
          <a:lstStyle/>
          <a:p>
            <a:r>
              <a:rPr lang="en-US" sz="3600" dirty="0"/>
              <a:t>A good Solution</a:t>
            </a:r>
          </a:p>
        </p:txBody>
      </p:sp>
    </p:spTree>
    <p:extLst>
      <p:ext uri="{BB962C8B-B14F-4D97-AF65-F5344CB8AC3E}">
        <p14:creationId xmlns:p14="http://schemas.microsoft.com/office/powerpoint/2010/main" val="7585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971800"/>
            <a:ext cx="9677400" cy="541214"/>
          </a:xfrm>
        </p:spPr>
        <p:txBody>
          <a:bodyPr/>
          <a:lstStyle/>
          <a:p>
            <a:r>
              <a:rPr lang="en-US" sz="3200"/>
              <a:t>How does Map-Reduce address the challenges?</a:t>
            </a:r>
          </a:p>
        </p:txBody>
      </p:sp>
    </p:spTree>
    <p:extLst>
      <p:ext uri="{BB962C8B-B14F-4D97-AF65-F5344CB8AC3E}">
        <p14:creationId xmlns:p14="http://schemas.microsoft.com/office/powerpoint/2010/main" val="356475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52400"/>
            <a:ext cx="9875520" cy="541214"/>
          </a:xfrm>
        </p:spPr>
        <p:txBody>
          <a:bodyPr/>
          <a:lstStyle/>
          <a:p>
            <a:r>
              <a:rPr lang="en-US" sz="3200"/>
              <a:t>Map-Reduce: Addressing the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990600"/>
            <a:ext cx="9875520" cy="5638800"/>
          </a:xfrm>
        </p:spPr>
        <p:txBody>
          <a:bodyPr/>
          <a:lstStyle/>
          <a:p>
            <a:pPr marL="676851" lvl="1" indent="-457200">
              <a:buFont typeface="+mj-lt"/>
              <a:buAutoNum type="arabicPeriod"/>
            </a:pPr>
            <a:r>
              <a:rPr lang="en-US" sz="2000"/>
              <a:t>Data loss prevention</a:t>
            </a:r>
          </a:p>
          <a:p>
            <a:pPr lvl="2"/>
            <a:r>
              <a:rPr lang="en-US" sz="2000"/>
              <a:t>By keeping multiple copies of data in different machines</a:t>
            </a:r>
          </a:p>
          <a:p>
            <a:pPr marL="562551" lvl="1" indent="-342900">
              <a:buFont typeface="+mj-lt"/>
              <a:buAutoNum type="arabicPeriod"/>
            </a:pPr>
            <a:endParaRPr lang="en-US" sz="2000"/>
          </a:p>
          <a:p>
            <a:pPr marL="676851" lvl="1" indent="-457200">
              <a:buFont typeface="+mj-lt"/>
              <a:buAutoNum type="arabicPeriod"/>
            </a:pPr>
            <a:r>
              <a:rPr lang="en-US" sz="2000"/>
              <a:t>Data movement minimization</a:t>
            </a:r>
          </a:p>
          <a:p>
            <a:pPr lvl="2"/>
            <a:r>
              <a:rPr lang="en-US" sz="2000"/>
              <a:t>By moving computation to the data </a:t>
            </a:r>
          </a:p>
          <a:p>
            <a:pPr marL="1485900" lvl="3" indent="0">
              <a:buNone/>
            </a:pPr>
            <a:r>
              <a:rPr lang="en-US" sz="2000" b="0"/>
              <a:t>(sends computer program to machines containing data)</a:t>
            </a:r>
          </a:p>
          <a:p>
            <a:pPr marL="439303" lvl="2" indent="0">
              <a:buNone/>
            </a:pPr>
            <a:endParaRPr lang="en-US" sz="2000"/>
          </a:p>
          <a:p>
            <a:pPr marL="676851" lvl="1" indent="-457200">
              <a:buFont typeface="+mj-lt"/>
              <a:buAutoNum type="arabicPeriod"/>
            </a:pPr>
            <a:r>
              <a:rPr lang="en-US" sz="2000"/>
              <a:t>Simple programing model</a:t>
            </a:r>
          </a:p>
          <a:p>
            <a:pPr lvl="2"/>
            <a:r>
              <a:rPr lang="en-US" sz="2000"/>
              <a:t>Mainly using two functions</a:t>
            </a:r>
          </a:p>
          <a:p>
            <a:pPr marL="1801955" lvl="5" indent="-228600">
              <a:buFont typeface="+mj-lt"/>
              <a:buAutoNum type="arabicPeriod"/>
            </a:pPr>
            <a:r>
              <a:rPr lang="en-US" sz="2000"/>
              <a:t>Map </a:t>
            </a:r>
          </a:p>
          <a:p>
            <a:pPr marL="1801955" lvl="5" indent="-228600">
              <a:buFont typeface="+mj-lt"/>
              <a:buAutoNum type="arabicPeriod"/>
            </a:pPr>
            <a:r>
              <a:rPr lang="en-US" sz="2000"/>
              <a:t>Reduce</a:t>
            </a:r>
          </a:p>
          <a:p>
            <a:pPr marL="887555" lvl="3" indent="-228600">
              <a:buFont typeface="+mj-lt"/>
              <a:buAutoNum type="arabicPeriod"/>
            </a:pPr>
            <a:endParaRPr lang="en-US" sz="1600"/>
          </a:p>
        </p:txBody>
      </p:sp>
      <p:sp>
        <p:nvSpPr>
          <p:cNvPr id="4" name="TextBox 3"/>
          <p:cNvSpPr txBox="1"/>
          <p:nvPr/>
        </p:nvSpPr>
        <p:spPr>
          <a:xfrm>
            <a:off x="1335515" y="4876801"/>
            <a:ext cx="808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Arial"/>
              </a:rPr>
              <a:t>Programmer’s responsibility:</a:t>
            </a:r>
          </a:p>
          <a:p>
            <a:r>
              <a:rPr lang="en-US" sz="2000">
                <a:solidFill>
                  <a:srgbClr val="FFFFFF"/>
                </a:solidFill>
                <a:latin typeface="Arial"/>
              </a:rPr>
              <a:t>   Write only two functions, Map and Reduce suitable for your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5601" y="5811029"/>
            <a:ext cx="7503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F0"/>
                </a:solidFill>
                <a:latin typeface="Arial"/>
              </a:rPr>
              <a:t>The programmer does not need to worry about other things.</a:t>
            </a:r>
          </a:p>
        </p:txBody>
      </p:sp>
    </p:spTree>
    <p:extLst>
      <p:ext uri="{BB962C8B-B14F-4D97-AF65-F5344CB8AC3E}">
        <p14:creationId xmlns:p14="http://schemas.microsoft.com/office/powerpoint/2010/main" val="33298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221" y="2259623"/>
            <a:ext cx="9875520" cy="1693987"/>
          </a:xfrm>
        </p:spPr>
        <p:txBody>
          <a:bodyPr>
            <a:noAutofit/>
          </a:bodyPr>
          <a:lstStyle/>
          <a:p>
            <a:pPr algn="ctr"/>
            <a:br>
              <a:rPr lang="en-US" sz="3200">
                <a:solidFill>
                  <a:srgbClr val="00B050"/>
                </a:solidFill>
              </a:rPr>
            </a:br>
            <a:r>
              <a:rPr lang="en-US" sz="3200">
                <a:solidFill>
                  <a:srgbClr val="00B050"/>
                </a:solidFill>
              </a:rPr>
              <a:t>Storing Big Data</a:t>
            </a:r>
            <a:br>
              <a:rPr lang="en-US" sz="3200">
                <a:solidFill>
                  <a:srgbClr val="00B050"/>
                </a:solidFill>
              </a:rPr>
            </a:br>
            <a:br>
              <a:rPr lang="en-US" sz="3200">
                <a:solidFill>
                  <a:srgbClr val="00B050"/>
                </a:solidFill>
              </a:rPr>
            </a:br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</p:spTree>
    <p:extLst>
      <p:ext uri="{BB962C8B-B14F-4D97-AF65-F5344CB8AC3E}">
        <p14:creationId xmlns:p14="http://schemas.microsoft.com/office/powerpoint/2010/main" val="21158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9875520" cy="541214"/>
          </a:xfrm>
        </p:spPr>
        <p:txBody>
          <a:bodyPr/>
          <a:lstStyle/>
          <a:p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1295400"/>
            <a:ext cx="9875520" cy="426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Redundant storage structure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Multiple copies of data  are kept in different nodes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Examples: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Google file system (GFS)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HDFS </a:t>
            </a:r>
            <a:r>
              <a:rPr lang="en-US" sz="1800">
                <a:solidFill>
                  <a:schemeClr val="tx1"/>
                </a:solidFill>
              </a:rPr>
              <a:t>(Hadoop, a open-source system) </a:t>
            </a:r>
          </a:p>
        </p:txBody>
      </p:sp>
    </p:spTree>
    <p:extLst>
      <p:ext uri="{BB962C8B-B14F-4D97-AF65-F5344CB8AC3E}">
        <p14:creationId xmlns:p14="http://schemas.microsoft.com/office/powerpoint/2010/main" val="1733579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9875520" cy="541214"/>
          </a:xfrm>
        </p:spPr>
        <p:txBody>
          <a:bodyPr/>
          <a:lstStyle/>
          <a:p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Typical usage pattern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is rarely updated in place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Reads and appends are common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Very rare random access</a:t>
            </a:r>
          </a:p>
        </p:txBody>
      </p:sp>
    </p:spTree>
    <p:extLst>
      <p:ext uri="{BB962C8B-B14F-4D97-AF65-F5344CB8AC3E}">
        <p14:creationId xmlns:p14="http://schemas.microsoft.com/office/powerpoint/2010/main" val="18031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1" y="3200401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2286001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1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457646" y="6316232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(2009)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8009" y="5669901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Single </a:t>
            </a:r>
          </a:p>
          <a:p>
            <a:r>
              <a:rPr lang="en-US" b="1"/>
              <a:t>server</a:t>
            </a:r>
            <a:endParaRPr lang="en-IN" b="1"/>
          </a:p>
        </p:txBody>
      </p:sp>
      <p:sp>
        <p:nvSpPr>
          <p:cNvPr id="8" name="TextBox 7"/>
          <p:cNvSpPr txBox="1"/>
          <p:nvPr/>
        </p:nvSpPr>
        <p:spPr>
          <a:xfrm>
            <a:off x="4862011" y="5669902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Rack of </a:t>
            </a:r>
          </a:p>
          <a:p>
            <a:r>
              <a:rPr lang="en-US" b="1"/>
              <a:t>servers</a:t>
            </a:r>
            <a:endParaRPr lang="en-IN" b="1"/>
          </a:p>
        </p:txBody>
      </p:sp>
      <p:sp>
        <p:nvSpPr>
          <p:cNvPr id="9" name="TextBox 8"/>
          <p:cNvSpPr txBox="1"/>
          <p:nvPr/>
        </p:nvSpPr>
        <p:spPr>
          <a:xfrm>
            <a:off x="7334304" y="5669902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Cluster of racks</a:t>
            </a:r>
          </a:p>
        </p:txBody>
      </p:sp>
    </p:spTree>
    <p:extLst>
      <p:ext uri="{BB962C8B-B14F-4D97-AF65-F5344CB8AC3E}">
        <p14:creationId xmlns:p14="http://schemas.microsoft.com/office/powerpoint/2010/main" val="34686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228602"/>
            <a:ext cx="9875520" cy="533399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rgbClr val="00B050"/>
                </a:solidFill>
              </a:rPr>
              <a:t>Distributed File System: Inside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838200"/>
            <a:ext cx="9875520" cy="5791200"/>
          </a:xfrm>
        </p:spPr>
        <p:txBody>
          <a:bodyPr/>
          <a:lstStyle/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Data is kept in chunks, spread across machines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Each chunk is replicated on different nodes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 b="0">
                <a:solidFill>
                  <a:schemeClr val="tx1"/>
                </a:solidFill>
              </a:rPr>
              <a:t>Ensures persistence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marL="990600" lvl="2" indent="0">
              <a:buNone/>
            </a:pPr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marL="439303" lvl="2" indent="0">
              <a:buNone/>
            </a:pP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228602"/>
            <a:ext cx="9875520" cy="533399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rgbClr val="00B050"/>
                </a:solidFill>
              </a:rPr>
              <a:t>Distributed File System: Chunk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838200"/>
            <a:ext cx="9875520" cy="5791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Example: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We have two files, A and 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3 computers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2 times replication of data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marL="439303" lvl="2" indent="0">
              <a:buNone/>
            </a:pP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4601" y="3733800"/>
            <a:ext cx="1402079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7879" y="3733800"/>
            <a:ext cx="130048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97319" y="3733800"/>
            <a:ext cx="134112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5879" y="38498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6759" y="3849880"/>
            <a:ext cx="52832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a2</a:t>
            </a:r>
          </a:p>
        </p:txBody>
      </p:sp>
      <p:sp>
        <p:nvSpPr>
          <p:cNvPr id="9" name="Rectangle 8"/>
          <p:cNvSpPr/>
          <p:nvPr/>
        </p:nvSpPr>
        <p:spPr>
          <a:xfrm>
            <a:off x="2600817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739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09159" y="3819257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0039" y="38352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0915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00039" y="4316337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37959" y="38117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69479" y="38117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3795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6947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1" y="2971801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 are the Chunk Servers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97202" y="5105401"/>
            <a:ext cx="5503799" cy="5035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Chunk servers also serve as compute nodes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18840" y="5943600"/>
            <a:ext cx="374396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Bring computation to the data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46519" y="1406140"/>
            <a:ext cx="225044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         a2         a3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82778" y="1371600"/>
            <a:ext cx="1309023" cy="415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         b2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76439" y="140614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06359" y="140614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0"/>
            <a:endCxn id="24" idx="2"/>
          </p:cNvCxnSpPr>
          <p:nvPr/>
        </p:nvCxnSpPr>
        <p:spPr>
          <a:xfrm>
            <a:off x="9937288" y="1371600"/>
            <a:ext cx="0" cy="41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77941" y="18081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74678" y="18259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8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7435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908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05724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1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1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7" ma:contentTypeDescription="Create a new document." ma:contentTypeScope="" ma:versionID="5a23e919a1359a5481fba844b59c671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106e160d00b736d64647467787e6f07e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B88211-AD68-4DC7-99A0-FDF9D1B133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FCCA04-EF70-477E-A697-F2A166537B99}"/>
</file>

<file path=customXml/itemProps3.xml><?xml version="1.0" encoding="utf-8"?>
<ds:datastoreItem xmlns:ds="http://schemas.openxmlformats.org/officeDocument/2006/customXml" ds:itemID="{B98C48B4-3BA2-44BF-BE7E-647E56DE7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Eleanor template</vt:lpstr>
      <vt:lpstr>Big Data Processing</vt:lpstr>
      <vt:lpstr>Divide and Conquer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Anatomy of a Datacenter</vt:lpstr>
      <vt:lpstr>Cost of Parallelization</vt:lpstr>
      <vt:lpstr>PowerPoint Presentation</vt:lpstr>
      <vt:lpstr>Classical Data Processing</vt:lpstr>
      <vt:lpstr>Limitation of classical data processing framework</vt:lpstr>
      <vt:lpstr>A Simple Example</vt:lpstr>
      <vt:lpstr>Standard Solution</vt:lpstr>
      <vt:lpstr>How to Organize Cluster of Computers?</vt:lpstr>
      <vt:lpstr>Cluster Architecture: Rack Servers</vt:lpstr>
      <vt:lpstr>Main challenges in Cluster Computing</vt:lpstr>
      <vt:lpstr>Challenge # 1</vt:lpstr>
      <vt:lpstr>Consequences of Node Failure</vt:lpstr>
      <vt:lpstr>Challenge # 2</vt:lpstr>
      <vt:lpstr>Challenge # 3</vt:lpstr>
      <vt:lpstr>A good Solution</vt:lpstr>
      <vt:lpstr>How does Map-Reduce address the challenges?</vt:lpstr>
      <vt:lpstr>Map-Reduce: Addressing the challenges</vt:lpstr>
      <vt:lpstr> Storing Big Data  Distributed File System</vt:lpstr>
      <vt:lpstr>Distributed File System</vt:lpstr>
      <vt:lpstr>Distributed File System</vt:lpstr>
      <vt:lpstr>Distributed File System: Inside Look</vt:lpstr>
      <vt:lpstr>Distributed File System: Chunk Servers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revision>8</cp:revision>
  <dcterms:created xsi:type="dcterms:W3CDTF">2020-05-13T23:12:08Z</dcterms:created>
  <dcterms:modified xsi:type="dcterms:W3CDTF">2022-02-13T16:41:23Z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